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12192000" cy="685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DOGFRB+ArialMT" panose="020B0604020202020204"/>
      <p:regular r:id="rId2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6F3FB-AB08-72A4-3129-29FC74278D23}" v="6" dt="2023-03-05T20:09:26.746"/>
    <p1510:client id="{B14AED69-BD11-A658-4250-95AF038B0F7D}" v="2" dt="2023-03-05T19:54:20.505"/>
    <p1510:client id="{BDB88B57-496E-50E8-2DF1-D54A8E736CD5}" v="2" dt="2023-03-05T20:11:08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168"/>
        <p:guide pos="2448"/>
      </p:guideLst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slide" Target="slides/slide12.xml" Id="rId13" /><Relationship Type="http://schemas.openxmlformats.org/officeDocument/2006/relationships/font" Target="fonts/font3.fntdata" Id="rId18" /><Relationship Type="http://schemas.microsoft.com/office/2015/10/relationships/revisionInfo" Target="revisionInfo.xml" Id="rId26" /><Relationship Type="http://schemas.openxmlformats.org/officeDocument/2006/relationships/slide" Target="slides/slide2.xml" Id="rId3" /><Relationship Type="http://schemas.openxmlformats.org/officeDocument/2006/relationships/presProps" Target="presProps.xml" Id="rId21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font" Target="fonts/font2.fntdata" Id="rId17" /><Relationship Type="http://schemas.openxmlformats.org/officeDocument/2006/relationships/slide" Target="slides/slide1.xml" Id="rId2" /><Relationship Type="http://schemas.openxmlformats.org/officeDocument/2006/relationships/font" Target="fonts/font1.fntdata" Id="rId16" /><Relationship Type="http://schemas.openxmlformats.org/officeDocument/2006/relationships/font" Target="fonts/font5.fntdata" Id="rId20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tableStyles" Target="tableStyles.xml" Id="rId24" /><Relationship Type="http://schemas.openxmlformats.org/officeDocument/2006/relationships/slide" Target="slides/slide4.xml" Id="rId5" /><Relationship Type="http://schemas.openxmlformats.org/officeDocument/2006/relationships/slide" Target="slides/slide14.xml" Id="rId15" /><Relationship Type="http://schemas.openxmlformats.org/officeDocument/2006/relationships/theme" Target="theme/theme1.xml" Id="rId23" /><Relationship Type="http://schemas.openxmlformats.org/officeDocument/2006/relationships/slide" Target="slides/slide9.xml" Id="rId10" /><Relationship Type="http://schemas.openxmlformats.org/officeDocument/2006/relationships/font" Target="fonts/font4.fntdata" Id="rId19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slide" Target="slides/slide13.xml" Id="rId14" /><Relationship Type="http://schemas.openxmlformats.org/officeDocument/2006/relationships/viewProps" Target="viewProps.xml" Id="rId22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usgs.gov/programs/earthquake-hazards/earthquakes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www.usgs.gov/faqs/why-are-we-having-so-many-earthquakes-has-naturally-occurring-earthquake-activity-been#:~:text=The%2520National%2520Earthquake%2520Information%2520Center,or%2520approximately%252055%2520per%2520day" TargetMode="External"/><Relationship Id="rId2" Type="http://schemas.openxmlformats.org/officeDocument/2006/relationships/hyperlink" Target="https://earthquake.usgs.gov/earthquakes/map/?extent=35.68407,26.72974&amp;extent=43.45292,44.30786&amp;range=search&amp;format=shakemap&amp;listOnlyShown=true&amp;baseLayer=terrain&amp;timeZone=utc&amp;search=%257B%2522name%2522:%2522Search%2520Results%2522,%2522params%2522:%257B%2522starttime%2522:%25221900-01-01%252000:00:00%2522,%2522minmagnitude%2522:7,%2522orderby%2522:%2522time%2522%257D%257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orbes.com/sites/davidbressan/2021/04/13/animated-world-map-shows-120-years-of-earthquakes-and-tsunamis/?sh=3757c68f4394" TargetMode="External"/><Relationship Id="rId11" Type="http://schemas.openxmlformats.org/officeDocument/2006/relationships/hyperlink" Target="https://www.blgsavunma.com.tr/finder-mk4.html" TargetMode="External"/><Relationship Id="rId5" Type="http://schemas.openxmlformats.org/officeDocument/2006/relationships/hyperlink" Target="https://www.bloomberg.com/news/articles/2015-10-09/mapping-100-years-of-earthquakes-in-3-d" TargetMode="External"/><Relationship Id="rId10" Type="http://schemas.openxmlformats.org/officeDocument/2006/relationships/hyperlink" Target="https://en.wikipedia.org/wiki/List_of_earthquakes_in_Turkey" TargetMode="External"/><Relationship Id="rId4" Type="http://schemas.openxmlformats.org/officeDocument/2006/relationships/hyperlink" Target="https://tr.wikipedia.org/wiki/Deprem" TargetMode="External"/><Relationship Id="rId9" Type="http://schemas.openxmlformats.org/officeDocument/2006/relationships/hyperlink" Target="https://tr.wikipedia.org/wiki/2023_Gaziantep-Kahramanmara%25C5%259F_depremler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97040" y="2325548"/>
            <a:ext cx="3962809" cy="2285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APARTMAN</a:t>
            </a:r>
          </a:p>
          <a:p>
            <a:pPr marL="0" marR="0">
              <a:lnSpc>
                <a:spcPts val="5831"/>
              </a:lnSpc>
              <a:spcBef>
                <a:spcPts val="5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DEPREM</a:t>
            </a:r>
          </a:p>
          <a:p>
            <a:pPr marL="0" marR="0">
              <a:lnSpc>
                <a:spcPts val="5831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SİSTEMİ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97040" y="4912477"/>
            <a:ext cx="1679777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sz="2200">
                <a:solidFill>
                  <a:srgbClr val="301B2D"/>
                </a:solidFill>
                <a:latin typeface="Calibri"/>
                <a:cs typeface="Calibri"/>
              </a:rPr>
              <a:t>Ulus Özdemir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97040" y="5341229"/>
            <a:ext cx="2911584" cy="317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sz="2200">
                <a:solidFill>
                  <a:srgbClr val="301B2D"/>
                </a:solidFill>
                <a:latin typeface="Calibri"/>
                <a:cs typeface="Calibri"/>
              </a:rPr>
              <a:t>Mustafa Ata Sağlamoğlu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1857942"/>
            <a:ext cx="5212925" cy="22478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Bilindiği</a:t>
            </a:r>
            <a:r>
              <a:rPr sz="2000" spc="284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üzere</a:t>
            </a:r>
            <a:r>
              <a:rPr sz="2000" spc="281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ilkel</a:t>
            </a:r>
            <a:r>
              <a:rPr sz="2000" spc="282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sismometreler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dayanıklı</a:t>
            </a:r>
            <a:r>
              <a:rPr sz="2000" spc="18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18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zemine</a:t>
            </a:r>
            <a:r>
              <a:rPr sz="2000" spc="18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iple</a:t>
            </a:r>
            <a:r>
              <a:rPr sz="2000" spc="19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bağlı</a:t>
            </a:r>
            <a:r>
              <a:rPr sz="2000" spc="18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olan</a:t>
            </a:r>
            <a:r>
              <a:rPr sz="2000" spc="19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cismin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hareketine</a:t>
            </a:r>
            <a:r>
              <a:rPr sz="2000" spc="64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göre</a:t>
            </a:r>
            <a:r>
              <a:rPr sz="2000" spc="63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çalışmaktadır.</a:t>
            </a:r>
            <a:r>
              <a:rPr sz="2000" spc="51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Genellikle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ucuna</a:t>
            </a:r>
            <a:r>
              <a:rPr sz="2000" spc="47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kalem</a:t>
            </a:r>
            <a:r>
              <a:rPr sz="2000" spc="47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bağlanan</a:t>
            </a:r>
            <a:r>
              <a:rPr sz="2000" spc="48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dayanıklı</a:t>
            </a:r>
            <a:r>
              <a:rPr sz="2000" spc="4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zeminin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önüne</a:t>
            </a:r>
            <a:r>
              <a:rPr sz="2000" spc="98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döner</a:t>
            </a:r>
            <a:r>
              <a:rPr sz="2000" spc="97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kağıt</a:t>
            </a:r>
            <a:r>
              <a:rPr sz="2000" spc="9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koyularak</a:t>
            </a:r>
            <a:r>
              <a:rPr sz="2000" spc="98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depremin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şiddeti</a:t>
            </a:r>
            <a:r>
              <a:rPr sz="2000" spc="295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gözlemlenebilmektedir.</a:t>
            </a:r>
            <a:r>
              <a:rPr sz="2000" spc="284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Bizim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sistemimizde</a:t>
            </a:r>
            <a:r>
              <a:rPr sz="2000" spc="129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buna</a:t>
            </a:r>
            <a:r>
              <a:rPr sz="2000" spc="128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benzer</a:t>
            </a:r>
            <a:r>
              <a:rPr sz="2000" spc="128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128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sistem,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döner</a:t>
            </a:r>
            <a:r>
              <a:rPr sz="2000" spc="181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kağıt</a:t>
            </a:r>
            <a:r>
              <a:rPr sz="2000" spc="180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veya</a:t>
            </a:r>
            <a:r>
              <a:rPr sz="2000" spc="181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kalem</a:t>
            </a:r>
            <a:r>
              <a:rPr sz="2000" spc="182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olmaksızın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97280" y="4058250"/>
            <a:ext cx="1775866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kullanılacaktır.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393099" y="4058250"/>
            <a:ext cx="1211188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Dayanıklı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39372" y="4058250"/>
            <a:ext cx="942925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ortama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97280" y="4332570"/>
            <a:ext cx="4984643" cy="1967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bağlanmış</a:t>
            </a:r>
            <a:r>
              <a:rPr sz="2000" spc="143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olan</a:t>
            </a:r>
            <a:r>
              <a:rPr sz="2000" spc="143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</a:t>
            </a:r>
            <a:r>
              <a:rPr sz="2000" spc="143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yapı,</a:t>
            </a:r>
            <a:r>
              <a:rPr sz="2000" spc="142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hava</a:t>
            </a:r>
            <a:r>
              <a:rPr sz="2000" spc="143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akışı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olmayan</a:t>
            </a:r>
            <a:r>
              <a:rPr sz="2000" spc="14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</a:t>
            </a:r>
            <a:r>
              <a:rPr sz="2000" spc="14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dış</a:t>
            </a:r>
            <a:r>
              <a:rPr sz="2000" spc="14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etmenlerden</a:t>
            </a:r>
            <a:r>
              <a:rPr sz="2000" spc="14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etkilenmeyen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27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mekanizma</a:t>
            </a:r>
            <a:r>
              <a:rPr sz="2000" spc="2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içine</a:t>
            </a:r>
            <a:r>
              <a:rPr sz="2000" spc="28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kurulacak</a:t>
            </a:r>
            <a:r>
              <a:rPr sz="2000" spc="27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</a:t>
            </a:r>
            <a:r>
              <a:rPr sz="2000" spc="27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hareket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sensörleriyle</a:t>
            </a:r>
            <a:r>
              <a:rPr sz="2000" spc="175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devamlı</a:t>
            </a:r>
            <a:r>
              <a:rPr sz="2000" spc="174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izlenecektir.</a:t>
            </a:r>
            <a:r>
              <a:rPr sz="2000" spc="164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koşullarda</a:t>
            </a:r>
            <a:r>
              <a:rPr sz="2000" spc="223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bağlanan</a:t>
            </a:r>
            <a:r>
              <a:rPr sz="2000" spc="223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cismin</a:t>
            </a:r>
            <a:r>
              <a:rPr sz="2000" spc="223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hareket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etmesini</a:t>
            </a:r>
            <a:r>
              <a:rPr sz="2000" spc="58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sağlayacak</a:t>
            </a:r>
            <a:r>
              <a:rPr sz="2000" spc="58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tek</a:t>
            </a:r>
            <a:r>
              <a:rPr sz="2000" spc="57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şey</a:t>
            </a:r>
            <a:r>
              <a:rPr sz="2000" spc="58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ise</a:t>
            </a:r>
            <a:r>
              <a:rPr sz="2000" spc="58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binanın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hareketi, yani deprem olacaktır.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5256913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Kimler Tehlikede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57942"/>
            <a:ext cx="5212925" cy="3070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Apartmana</a:t>
            </a:r>
            <a:r>
              <a:rPr sz="2000" spc="263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yerleştirilen</a:t>
            </a:r>
            <a:r>
              <a:rPr sz="2000" spc="265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</a:t>
            </a:r>
            <a:r>
              <a:rPr sz="2000" spc="264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sistem,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apartman</a:t>
            </a:r>
            <a:r>
              <a:rPr sz="2000" spc="11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sakinlerini</a:t>
            </a:r>
            <a:r>
              <a:rPr sz="2000" spc="14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tanıyacaktır.</a:t>
            </a:r>
            <a:r>
              <a:rPr sz="2000" spc="-1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Böyle</a:t>
            </a:r>
            <a:r>
              <a:rPr sz="2000" spc="13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</a:t>
            </a:r>
            <a:r>
              <a:rPr sz="2000" spc="49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görüntü</a:t>
            </a:r>
            <a:r>
              <a:rPr sz="2000" spc="49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işleme</a:t>
            </a:r>
            <a:r>
              <a:rPr sz="2000" spc="50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</a:t>
            </a:r>
            <a:r>
              <a:rPr sz="2000" spc="49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derin</a:t>
            </a:r>
            <a:r>
              <a:rPr sz="2000" spc="49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öğrenme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metodolojileri</a:t>
            </a:r>
            <a:r>
              <a:rPr sz="2000" spc="4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aracılığıyla</a:t>
            </a:r>
            <a:r>
              <a:rPr sz="2000" spc="44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face</a:t>
            </a:r>
            <a:r>
              <a:rPr sz="2000" spc="44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recognition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algoritmaları</a:t>
            </a:r>
            <a:r>
              <a:rPr sz="2000" spc="50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ile</a:t>
            </a:r>
            <a:r>
              <a:rPr sz="2000" spc="51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sağlanabilir.</a:t>
            </a:r>
            <a:r>
              <a:rPr sz="2000" spc="41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Aynı</a:t>
            </a:r>
            <a:r>
              <a:rPr sz="2000" spc="4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şekilde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apartman</a:t>
            </a:r>
            <a:r>
              <a:rPr sz="2000" spc="130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sakininin</a:t>
            </a:r>
            <a:r>
              <a:rPr sz="2000" spc="133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sesi</a:t>
            </a:r>
            <a:r>
              <a:rPr sz="2000" spc="131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</a:t>
            </a:r>
            <a:r>
              <a:rPr sz="2000" spc="131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131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derin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öğrenme</a:t>
            </a:r>
            <a:r>
              <a:rPr sz="2000" spc="289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ağı</a:t>
            </a:r>
            <a:r>
              <a:rPr sz="2000" spc="289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kullanılarak</a:t>
            </a:r>
            <a:r>
              <a:rPr sz="2000" spc="291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sisteme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öğretilebilir.</a:t>
            </a:r>
            <a:r>
              <a:rPr sz="2000" spc="126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Daha</a:t>
            </a:r>
            <a:r>
              <a:rPr sz="2000" spc="13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sonrasında</a:t>
            </a:r>
            <a:r>
              <a:rPr sz="2000" spc="135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136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ana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merkeze</a:t>
            </a:r>
            <a:r>
              <a:rPr sz="2000" spc="94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gönderilecek</a:t>
            </a:r>
            <a:r>
              <a:rPr sz="2000" spc="96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</a:t>
            </a:r>
            <a:r>
              <a:rPr sz="2000" spc="94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veriler</a:t>
            </a:r>
            <a:r>
              <a:rPr sz="2000" spc="95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enkaz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altındaki</a:t>
            </a:r>
            <a:r>
              <a:rPr sz="2000" spc="27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insanların</a:t>
            </a:r>
            <a:r>
              <a:rPr sz="2000" spc="274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sesleri</a:t>
            </a:r>
            <a:r>
              <a:rPr sz="2000" spc="27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ile</a:t>
            </a:r>
            <a:r>
              <a:rPr sz="2000" spc="27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şahıs</a:t>
            </a:r>
            <a:r>
              <a:rPr sz="2000" spc="26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tespiti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yapılabilecektir.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2589738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80 BPM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49626"/>
            <a:ext cx="5211160" cy="14345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Apartman</a:t>
            </a:r>
            <a:r>
              <a:rPr sz="2000" spc="31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Deprem</a:t>
            </a:r>
            <a:r>
              <a:rPr sz="2000" spc="275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Sistemi</a:t>
            </a:r>
            <a:r>
              <a:rPr sz="2000" spc="28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içerisinde</a:t>
            </a:r>
            <a:r>
              <a:rPr sz="2000" spc="32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bulunan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enkaz</a:t>
            </a:r>
            <a:r>
              <a:rPr sz="2000" spc="121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altındaki</a:t>
            </a:r>
            <a:r>
              <a:rPr sz="2000" spc="126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insanları</a:t>
            </a:r>
            <a:r>
              <a:rPr sz="2000" spc="127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kalp</a:t>
            </a:r>
            <a:r>
              <a:rPr sz="2000" spc="121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seslerinden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faydalanarak</a:t>
            </a:r>
            <a:r>
              <a:rPr sz="2000" spc="323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hangi</a:t>
            </a:r>
            <a:r>
              <a:rPr sz="2000" spc="436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enkaz</a:t>
            </a:r>
            <a:r>
              <a:rPr sz="2000" spc="40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altında</a:t>
            </a:r>
            <a:r>
              <a:rPr sz="2000" spc="44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kaç</a:t>
            </a:r>
            <a:r>
              <a:rPr sz="2000" spc="40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insanın</a:t>
            </a:r>
          </a:p>
          <a:p>
            <a:pPr marL="2286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hayatının</a:t>
            </a:r>
            <a:r>
              <a:rPr sz="2000" spc="34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tehlikede</a:t>
            </a:r>
            <a:r>
              <a:rPr sz="2000" spc="37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olduğunu</a:t>
            </a:r>
            <a:r>
              <a:rPr sz="2000" spc="426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tespit</a:t>
            </a:r>
            <a:r>
              <a:rPr sz="2000" spc="43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eden</a:t>
            </a:r>
            <a:r>
              <a:rPr sz="2000" spc="44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bir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sisteme sahiptir.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80" y="3348226"/>
            <a:ext cx="5216347" cy="885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Sistem</a:t>
            </a:r>
            <a:r>
              <a:rPr sz="2000" spc="44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gönderdiği</a:t>
            </a:r>
            <a:r>
              <a:rPr sz="2000" spc="42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düşük</a:t>
            </a:r>
            <a:r>
              <a:rPr sz="2000" spc="46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güçlü</a:t>
            </a:r>
            <a:r>
              <a:rPr sz="2000" spc="46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mikrodalgalar</a:t>
            </a:r>
          </a:p>
          <a:p>
            <a:pPr marL="2286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ile</a:t>
            </a:r>
            <a:r>
              <a:rPr sz="2000" spc="61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kalp</a:t>
            </a:r>
            <a:r>
              <a:rPr sz="2000" spc="58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atışını</a:t>
            </a:r>
            <a:r>
              <a:rPr sz="2000" spc="60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açığa</a:t>
            </a:r>
            <a:r>
              <a:rPr sz="2000" spc="58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çıkararak</a:t>
            </a:r>
            <a:r>
              <a:rPr sz="2000" spc="52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insan</a:t>
            </a:r>
            <a:r>
              <a:rPr sz="2000" spc="61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sayısını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tespit edebilmektedir.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8680" y="4298186"/>
            <a:ext cx="5207886" cy="8859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Bu</a:t>
            </a:r>
            <a:r>
              <a:rPr sz="2000" spc="2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sistem</a:t>
            </a:r>
            <a:r>
              <a:rPr sz="2000" spc="15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günümüzde</a:t>
            </a:r>
            <a:r>
              <a:rPr sz="2000" spc="-1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arama kurtarma</a:t>
            </a:r>
            <a:r>
              <a:rPr sz="2000" spc="1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ekipleri</a:t>
            </a:r>
          </a:p>
          <a:p>
            <a:pPr marL="2286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tarafından</a:t>
            </a:r>
            <a:r>
              <a:rPr sz="2000" spc="2286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FINDER</a:t>
            </a:r>
            <a:r>
              <a:rPr sz="2000" spc="234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MK-4</a:t>
            </a:r>
            <a:r>
              <a:rPr sz="2000" spc="2313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adı</a:t>
            </a:r>
            <a:r>
              <a:rPr sz="2000" spc="235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altında</a:t>
            </a:r>
          </a:p>
          <a:p>
            <a:pPr marL="228600" marR="0">
              <a:lnSpc>
                <a:spcPts val="2000"/>
              </a:lnSpc>
              <a:spcBef>
                <a:spcPts val="10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kullanılmaktadır.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500692"/>
            <a:ext cx="6476731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Use Case Diyagramı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>
            <a:hlinkClick r:id="rId2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3887465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KAYNAKÇA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11397"/>
            <a:ext cx="4119703" cy="31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https://tr.wikipedia.org/wiki/Deprem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80" y="2141089"/>
            <a:ext cx="10515608" cy="31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https://www.bloomberg.com/news/articles/2015-10-09/mapping-100-years-of-earthquakes-in-3-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7280" y="2349529"/>
            <a:ext cx="286599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8680" y="2673473"/>
            <a:ext cx="10488341" cy="31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https://www.forbes.com/sites/davidbressan/2021/04/13/animated-world-map-shows-120-years-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97280" y="2881914"/>
            <a:ext cx="5417641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of-earthquakes-and-tsunamis/?sh=3757c68f4394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8680" y="3205857"/>
            <a:ext cx="10314363" cy="314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https://www.usgs.gov/faqs/why-are-we-having-so-many-earthquakes-has-naturally-occurring-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97280" y="3414297"/>
            <a:ext cx="2258001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earthquake-activity-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097280" y="3616989"/>
            <a:ext cx="10293362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been#:~:text=The%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20National%20Earthquake%20Information%20Center,or%20approximately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97280" y="3819681"/>
            <a:ext cx="2683240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%2055%20per%20day</a:t>
            </a:r>
            <a:r>
              <a:rPr sz="1900">
                <a:solidFill>
                  <a:srgbClr val="E0E1E5"/>
                </a:solidFill>
                <a:latin typeface="DOGFRB+ArialMT"/>
                <a:cs typeface="DOGFRB+ArialM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868680" y="4143624"/>
            <a:ext cx="10516607" cy="6444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https://www.usgs.gov/programs/earthquake-hazards/earthquakes</a:t>
            </a:r>
          </a:p>
          <a:p>
            <a:pPr marL="0" marR="0">
              <a:lnSpc>
                <a:spcPts val="2178"/>
              </a:lnSpc>
              <a:spcBef>
                <a:spcPts val="417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https://earthquake.usgs.gov/earthquakes/map/?extent=35.68407,26.72974&amp;extent=43.45292,4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97280" y="4681757"/>
            <a:ext cx="10292891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4.30786&amp;range=search&amp;format=shakemap&amp;listOnlyShown=true&amp;baseLayer=terrain&amp;timeZone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97280" y="4884449"/>
            <a:ext cx="10292773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=utc&amp;search=%7B%22name%22:%22Search%20Results%22,%22params%22:%7B%22startti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097280" y="5087141"/>
            <a:ext cx="2486459" cy="30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me%22:%221900-01-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868680" y="5289832"/>
            <a:ext cx="9686776" cy="96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>
              <a:lnSpc>
                <a:spcPts val="2122"/>
              </a:lnSpc>
              <a:spcBef>
                <a:spcPts val="0"/>
              </a:spcBef>
              <a:spcAft>
                <a:spcPts val="0"/>
              </a:spcAft>
            </a:pPr>
            <a:r>
              <a:rPr sz="1900" u="sng" strike="dblStrike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01%2000:00:00%22,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%22minmagnitude%22:7,%22orderby%22:%22time%22%7D%7D</a:t>
            </a:r>
          </a:p>
          <a:p>
            <a:pPr marL="0" marR="0">
              <a:lnSpc>
                <a:spcPts val="2178"/>
              </a:lnSpc>
              <a:spcBef>
                <a:spcPts val="428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https://tr.wikipedia.org/wiki/2023_Gaziantep-Kahramanmara%C5%9F_depremleri</a:t>
            </a:r>
          </a:p>
          <a:p>
            <a:pPr marL="0" marR="0">
              <a:lnSpc>
                <a:spcPts val="2178"/>
              </a:lnSpc>
              <a:spcBef>
                <a:spcPts val="417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DOGFRB+ArialMT"/>
                <a:cs typeface="DOGFRB+ArialM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https://en.wikipedia.org/wiki/List_of_earthquakes_in_Turkey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868680" y="6267015"/>
            <a:ext cx="5294952" cy="322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78"/>
              </a:lnSpc>
              <a:spcBef>
                <a:spcPts val="0"/>
              </a:spcBef>
              <a:spcAft>
                <a:spcPts val="0"/>
              </a:spcAft>
            </a:pPr>
            <a:r>
              <a:rPr sz="19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950" spc="576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900" u="sng">
                <a:solidFill>
                  <a:srgbClr val="433FBF"/>
                </a:solidFill>
                <a:latin typeface="Calibri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https://www.blgsavunma.com.tr/finder-mk4.html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8902" y="-393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2591544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Deprem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57942"/>
            <a:ext cx="5212054" cy="11505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Deprem,</a:t>
            </a:r>
            <a:r>
              <a:rPr sz="2000" spc="49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yer</a:t>
            </a:r>
            <a:r>
              <a:rPr sz="2000" spc="50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kabuğunda</a:t>
            </a:r>
            <a:r>
              <a:rPr sz="2000" spc="50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beklenmedik</a:t>
            </a:r>
            <a:r>
              <a:rPr sz="2000" spc="51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anda</a:t>
            </a:r>
            <a:r>
              <a:rPr sz="2000" spc="159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ortaya</a:t>
            </a:r>
            <a:r>
              <a:rPr sz="2000" spc="158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çıkan</a:t>
            </a:r>
            <a:r>
              <a:rPr sz="2000" spc="158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enerji</a:t>
            </a:r>
            <a:r>
              <a:rPr sz="2000" spc="159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sonucunda</a:t>
            </a:r>
          </a:p>
          <a:p>
            <a:pPr marL="22860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meydana</a:t>
            </a:r>
            <a:r>
              <a:rPr sz="2000" spc="60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gelen</a:t>
            </a:r>
            <a:r>
              <a:rPr sz="2000" spc="61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sismik</a:t>
            </a:r>
            <a:r>
              <a:rPr sz="2000" spc="61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dalgalanmalar</a:t>
            </a:r>
            <a:r>
              <a:rPr sz="2000" spc="62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 dalgaların yeryüzünü sarsması olayıdır.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80" y="3483542"/>
            <a:ext cx="5211614" cy="85921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Sağdaki</a:t>
            </a:r>
            <a:r>
              <a:rPr sz="2000" spc="129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görsel</a:t>
            </a:r>
            <a:r>
              <a:rPr sz="2000" spc="128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1900</a:t>
            </a:r>
            <a:r>
              <a:rPr sz="2000" spc="128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yılından</a:t>
            </a:r>
            <a:r>
              <a:rPr sz="2000" spc="128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itibaren</a:t>
            </a:r>
          </a:p>
          <a:p>
            <a:pPr marL="22860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günümüze</a:t>
            </a:r>
            <a:r>
              <a:rPr sz="2000" spc="293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kadar</a:t>
            </a:r>
            <a:r>
              <a:rPr sz="2000" spc="293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olan</a:t>
            </a:r>
            <a:r>
              <a:rPr sz="2000" spc="293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depremleri</a:t>
            </a:r>
          </a:p>
          <a:p>
            <a:pPr marL="228600">
              <a:lnSpc>
                <a:spcPts val="2160"/>
              </a:lnSpc>
            </a:pPr>
            <a:r>
              <a:rPr sz="2000" err="1">
                <a:solidFill>
                  <a:srgbClr val="000000"/>
                </a:solidFill>
                <a:latin typeface="DOGFRB+ArialMT"/>
                <a:cs typeface="DOGFRB+ArialMT"/>
              </a:rPr>
              <a:t>göstermektedir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.</a:t>
            </a:r>
            <a:r>
              <a:rPr lang="tr-TR" sz="2000" spc="174">
                <a:solidFill>
                  <a:srgbClr val="000000"/>
                </a:solidFill>
                <a:latin typeface="DOGFRB+ArialMT"/>
                <a:cs typeface="DOGFRB+ArialMT"/>
              </a:rPr>
              <a:t> </a:t>
            </a:r>
            <a:endParaRPr sz="2000">
              <a:solidFill>
                <a:srgbClr val="000000"/>
              </a:solidFill>
              <a:latin typeface="DOGFRB+ArialMT"/>
              <a:cs typeface="DOGFRB+ArialMT"/>
            </a:endParaRPr>
          </a:p>
        </p:txBody>
      </p:sp>
      <p:pic>
        <p:nvPicPr>
          <p:cNvPr id="6" name="Resim 6">
            <a:extLst>
              <a:ext uri="{FF2B5EF4-FFF2-40B4-BE49-F238E27FC236}">
                <a16:creationId xmlns:a16="http://schemas.microsoft.com/office/drawing/2014/main" id="{D380A3D1-0F94-5E85-544F-3B4B3EAAD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53" y="2562905"/>
            <a:ext cx="5410200" cy="30346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2318" y="980904"/>
            <a:ext cx="4156761" cy="662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sz="4400">
                <a:solidFill>
                  <a:srgbClr val="301B2D"/>
                </a:solidFill>
                <a:latin typeface="DOGFRB+ArialMT"/>
                <a:cs typeface="DOGFRB+ArialMT"/>
              </a:rPr>
              <a:t>Korkunç Gerçek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25001" y="3595056"/>
            <a:ext cx="4238342" cy="2413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Uzun</a:t>
            </a:r>
            <a:r>
              <a:rPr sz="25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süreli</a:t>
            </a:r>
            <a:r>
              <a:rPr sz="25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kayıtlara</a:t>
            </a:r>
            <a:r>
              <a:rPr sz="2500" spc="-5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göre (1900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yılından</a:t>
            </a:r>
            <a:r>
              <a:rPr sz="2500" spc="27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itibaren)</a:t>
            </a:r>
            <a:r>
              <a:rPr sz="2500" spc="26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her</a:t>
            </a:r>
            <a:r>
              <a:rPr sz="2500" spc="27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yıl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yaklaşık</a:t>
            </a:r>
            <a:r>
              <a:rPr sz="2500" spc="55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olarak</a:t>
            </a:r>
            <a:r>
              <a:rPr sz="2500" spc="53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16</a:t>
            </a:r>
            <a:r>
              <a:rPr sz="2500" spc="57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büyük</a:t>
            </a:r>
            <a:r>
              <a:rPr sz="2500" spc="58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çaplı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  <a:r>
              <a:rPr sz="2500" spc="198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beklenmektedir.</a:t>
            </a:r>
            <a:r>
              <a:rPr sz="2500" spc="174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Bu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sayı,</a:t>
            </a:r>
            <a:r>
              <a:rPr sz="2500" spc="6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15</a:t>
            </a:r>
            <a:r>
              <a:rPr sz="2500" spc="70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adet</a:t>
            </a:r>
            <a:r>
              <a:rPr sz="2500" spc="7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7</a:t>
            </a:r>
            <a:r>
              <a:rPr sz="2500" spc="70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sz="2500" spc="69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üstü</a:t>
            </a:r>
            <a:r>
              <a:rPr sz="2500" spc="68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sz="2500" spc="69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adet</a:t>
            </a:r>
            <a:r>
              <a:rPr sz="2500" spc="23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sz="2500" spc="232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sz="2500" spc="23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üstü</a:t>
            </a:r>
            <a:r>
              <a:rPr sz="2500" spc="230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içermektedir.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97922" y="3937956"/>
            <a:ext cx="944909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Ulusal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45475" y="3937956"/>
            <a:ext cx="1194816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41255" y="3937956"/>
            <a:ext cx="693142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Bilgi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597922" y="4280856"/>
            <a:ext cx="4242651" cy="138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Merkezi'nin</a:t>
            </a:r>
            <a:r>
              <a:rPr sz="2500" spc="24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verilerine</a:t>
            </a:r>
            <a:r>
              <a:rPr sz="2500" spc="25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göre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(NEIC)</a:t>
            </a:r>
            <a:r>
              <a:rPr sz="2500" spc="140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her</a:t>
            </a:r>
            <a:r>
              <a:rPr sz="2500" spc="139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yıl</a:t>
            </a:r>
            <a:r>
              <a:rPr sz="2500" spc="139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20,000</a:t>
            </a:r>
            <a:r>
              <a:rPr sz="2500" spc="137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civarı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(yaklaşık</a:t>
            </a:r>
            <a:r>
              <a:rPr sz="2500" spc="1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olarak</a:t>
            </a:r>
            <a:r>
              <a:rPr sz="2500" spc="14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günde</a:t>
            </a:r>
            <a:r>
              <a:rPr sz="2500" spc="19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55</a:t>
            </a:r>
            <a:r>
              <a:rPr sz="2500" spc="18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adet)</a:t>
            </a:r>
          </a:p>
          <a:p>
            <a:pPr marL="0" marR="0">
              <a:lnSpc>
                <a:spcPts val="2500"/>
              </a:lnSpc>
              <a:spcBef>
                <a:spcPts val="200"/>
              </a:spcBef>
              <a:spcAft>
                <a:spcPts val="0"/>
              </a:spcAft>
            </a:pPr>
            <a:r>
              <a:rPr sz="2500">
                <a:solidFill>
                  <a:srgbClr val="000000"/>
                </a:solidFill>
                <a:latin typeface="Calibri"/>
                <a:cs typeface="Calibri"/>
              </a:rPr>
              <a:t>deprem olmaktadır.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8418462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Ülkemizin Deprem Geçmişi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79" y="1849626"/>
            <a:ext cx="3391770" cy="11602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Ülkemizde</a:t>
            </a:r>
            <a:r>
              <a:rPr sz="2000" spc="57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1500’lü</a:t>
            </a:r>
            <a:r>
              <a:rPr sz="2000" spc="65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yıllardan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itibaren</a:t>
            </a:r>
            <a:r>
              <a:rPr sz="2000" spc="48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farklı</a:t>
            </a:r>
            <a:r>
              <a:rPr sz="2000" spc="48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zamanlarda</a:t>
            </a:r>
            <a:r>
              <a:rPr sz="2000" spc="46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7</a:t>
            </a:r>
          </a:p>
          <a:p>
            <a:pPr marL="228600" marR="0">
              <a:lnSpc>
                <a:spcPts val="2000"/>
              </a:lnSpc>
              <a:spcBef>
                <a:spcPts val="11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ve</a:t>
            </a:r>
            <a:r>
              <a:rPr sz="2000" spc="180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üzeri</a:t>
            </a:r>
            <a:r>
              <a:rPr sz="2000" spc="1785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büyüklükte</a:t>
            </a:r>
            <a:r>
              <a:rPr sz="2000" spc="180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23</a:t>
            </a:r>
          </a:p>
          <a:p>
            <a:pPr marL="22860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deprem yaşandı.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79" y="3876546"/>
            <a:ext cx="3408017" cy="611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Sağ</a:t>
            </a:r>
            <a:r>
              <a:rPr sz="2000" spc="676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taraftaki</a:t>
            </a:r>
            <a:r>
              <a:rPr sz="2000" spc="55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görsel</a:t>
            </a:r>
            <a:r>
              <a:rPr sz="2000" spc="63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Türkiye</a:t>
            </a:r>
          </a:p>
          <a:p>
            <a:pPr marL="228600" marR="0">
              <a:lnSpc>
                <a:spcPts val="2000"/>
              </a:lnSpc>
              <a:spcBef>
                <a:spcPts val="16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üzerinde</a:t>
            </a:r>
            <a:r>
              <a:rPr sz="2000" spc="261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1900</a:t>
            </a:r>
            <a:r>
              <a:rPr sz="2000" spc="264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yılından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97279" y="4470374"/>
            <a:ext cx="3162542" cy="5664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itibaren</a:t>
            </a:r>
            <a:r>
              <a:rPr sz="2000" spc="726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gerçekleşen</a:t>
            </a:r>
          </a:p>
          <a:p>
            <a:pPr marL="0" marR="0">
              <a:lnSpc>
                <a:spcPts val="2000"/>
              </a:lnSpc>
              <a:spcBef>
                <a:spcPts val="159"/>
              </a:spcBef>
              <a:spcAft>
                <a:spcPts val="0"/>
              </a:spcAft>
            </a:pPr>
            <a:r>
              <a:rPr sz="2000">
                <a:solidFill>
                  <a:srgbClr val="301B2D"/>
                </a:solidFill>
                <a:latin typeface="Calibri"/>
                <a:cs typeface="Calibri"/>
              </a:rPr>
              <a:t>depremleri göstermektedir.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79" y="2605053"/>
            <a:ext cx="3691186" cy="662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sz="4400">
                <a:solidFill>
                  <a:srgbClr val="301B2D"/>
                </a:solidFill>
                <a:latin typeface="DOGFRB+ArialMT"/>
                <a:cs typeface="DOGFRB+ArialMT"/>
              </a:rPr>
              <a:t>Büyük Felaket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79" y="3454597"/>
            <a:ext cx="4585977" cy="10486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850" spc="638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6</a:t>
            </a:r>
            <a:r>
              <a:rPr sz="1800" spc="216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Şubat</a:t>
            </a:r>
            <a:r>
              <a:rPr sz="1800" spc="215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2023</a:t>
            </a:r>
            <a:r>
              <a:rPr sz="1800" spc="216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tarihinde</a:t>
            </a:r>
            <a:r>
              <a:rPr sz="1800" spc="2155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ülkemizde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gerçekleşen</a:t>
            </a:r>
            <a:r>
              <a:rPr sz="1800" spc="17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Kahramanmaraş</a:t>
            </a:r>
            <a:r>
              <a:rPr sz="1800" spc="9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merkezli</a:t>
            </a:r>
            <a:r>
              <a:rPr sz="1800" spc="12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7.7</a:t>
            </a:r>
            <a:r>
              <a:rPr sz="1800" spc="18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ve</a:t>
            </a:r>
          </a:p>
          <a:p>
            <a:pPr marL="228600" marR="0">
              <a:lnSpc>
                <a:spcPts val="1800"/>
              </a:lnSpc>
              <a:spcBef>
                <a:spcPts val="194"/>
              </a:spcBef>
              <a:spcAft>
                <a:spcPts val="0"/>
              </a:spcAft>
            </a:pP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7.6</a:t>
            </a:r>
            <a:r>
              <a:rPr sz="1800" spc="114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büyüklüğünde</a:t>
            </a:r>
            <a:r>
              <a:rPr sz="1800" spc="118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iki</a:t>
            </a:r>
            <a:r>
              <a:rPr sz="1800" spc="113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deprem</a:t>
            </a:r>
            <a:r>
              <a:rPr sz="1800" spc="1139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meydana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gelmiştir.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79" y="4569149"/>
            <a:ext cx="4577498" cy="80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850" spc="638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Bu</a:t>
            </a:r>
            <a:r>
              <a:rPr sz="1800" spc="258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iki</a:t>
            </a:r>
            <a:r>
              <a:rPr sz="1800" spc="25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büyük</a:t>
            </a:r>
            <a:r>
              <a:rPr sz="1800" spc="265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depremlerin</a:t>
            </a:r>
            <a:r>
              <a:rPr sz="1800" spc="26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ardından</a:t>
            </a:r>
            <a:r>
              <a:rPr sz="1800" spc="250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haritada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gösterildiği</a:t>
            </a:r>
            <a:r>
              <a:rPr sz="1800" spc="1644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üzere</a:t>
            </a:r>
            <a:r>
              <a:rPr sz="1800" spc="1632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1117</a:t>
            </a:r>
            <a:r>
              <a:rPr sz="1800" spc="1687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artçı</a:t>
            </a:r>
            <a:r>
              <a:rPr sz="1800" spc="1661">
                <a:solidFill>
                  <a:srgbClr val="301B2D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deprem</a:t>
            </a:r>
          </a:p>
          <a:p>
            <a:pPr marL="228600" marR="0">
              <a:lnSpc>
                <a:spcPts val="1800"/>
              </a:lnSpc>
              <a:spcBef>
                <a:spcPts val="194"/>
              </a:spcBef>
              <a:spcAft>
                <a:spcPts val="0"/>
              </a:spcAft>
            </a:pPr>
            <a:r>
              <a:rPr sz="1800">
                <a:solidFill>
                  <a:srgbClr val="301B2D"/>
                </a:solidFill>
                <a:latin typeface="Calibri"/>
                <a:cs typeface="Calibri"/>
              </a:rPr>
              <a:t>meydana gelmiştir.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1535" y="4297957"/>
            <a:ext cx="2503447" cy="8557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Ülkemizde</a:t>
            </a:r>
            <a:r>
              <a:rPr sz="1100" spc="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gerçekleşen</a:t>
            </a:r>
            <a:r>
              <a:rPr sz="1100" spc="2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bu</a:t>
            </a:r>
            <a:r>
              <a:rPr sz="1100" spc="2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depremlerde</a:t>
            </a:r>
          </a:p>
          <a:p>
            <a:pPr marL="0" marR="0">
              <a:lnSpc>
                <a:spcPts val="1109"/>
              </a:lnSpc>
              <a:spcBef>
                <a:spcPts val="222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Anadolu</a:t>
            </a:r>
            <a:r>
              <a:rPr sz="1100" spc="86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Ajansı</a:t>
            </a:r>
            <a:r>
              <a:rPr sz="1100" spc="85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tarafından</a:t>
            </a:r>
            <a:r>
              <a:rPr sz="1100" spc="88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sağlanan</a:t>
            </a:r>
          </a:p>
          <a:p>
            <a:pPr marL="0" marR="0">
              <a:lnSpc>
                <a:spcPts val="1109"/>
              </a:lnSpc>
              <a:spcBef>
                <a:spcPts val="272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verilere</a:t>
            </a:r>
            <a:r>
              <a:rPr sz="1100" spc="16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göre</a:t>
            </a:r>
            <a:r>
              <a:rPr sz="1100" spc="17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toplam</a:t>
            </a:r>
            <a:r>
              <a:rPr sz="1100" spc="18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onaylanmış</a:t>
            </a:r>
            <a:r>
              <a:rPr sz="1100" spc="18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32</a:t>
            </a:r>
            <a:r>
              <a:rPr sz="1100" spc="17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bin</a:t>
            </a:r>
          </a:p>
          <a:p>
            <a:pPr marL="0" marR="0">
              <a:lnSpc>
                <a:spcPts val="1109"/>
              </a:lnSpc>
              <a:spcBef>
                <a:spcPts val="222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968</a:t>
            </a:r>
            <a:r>
              <a:rPr sz="1100" spc="8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kişi</a:t>
            </a:r>
            <a:r>
              <a:rPr sz="1100" spc="80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hayatını</a:t>
            </a:r>
            <a:r>
              <a:rPr sz="1100" spc="8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kaybederken</a:t>
            </a:r>
            <a:r>
              <a:rPr sz="1100" spc="8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100</a:t>
            </a:r>
          </a:p>
          <a:p>
            <a:pPr marL="0" marR="0">
              <a:lnSpc>
                <a:spcPts val="1109"/>
              </a:lnSpc>
              <a:spcBef>
                <a:spcPts val="222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binden fazla kişi yaralanmıştır.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04254" y="4297957"/>
            <a:ext cx="2500860" cy="348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109"/>
              </a:lnSpc>
              <a:spcBef>
                <a:spcPts val="0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Toplamda</a:t>
            </a:r>
            <a:r>
              <a:rPr sz="1100" spc="34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116</a:t>
            </a:r>
            <a:r>
              <a:rPr sz="1100" spc="3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bin</a:t>
            </a:r>
            <a:r>
              <a:rPr sz="1100" spc="3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720</a:t>
            </a:r>
            <a:r>
              <a:rPr sz="1100" spc="3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bina</a:t>
            </a:r>
            <a:r>
              <a:rPr sz="1100" spc="33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tamamen</a:t>
            </a:r>
          </a:p>
          <a:p>
            <a:pPr marL="0" marR="0">
              <a:lnSpc>
                <a:spcPts val="1109"/>
              </a:lnSpc>
              <a:spcBef>
                <a:spcPts val="222"/>
              </a:spcBef>
              <a:spcAft>
                <a:spcPts val="0"/>
              </a:spcAft>
            </a:pPr>
            <a:r>
              <a:rPr sz="1100">
                <a:solidFill>
                  <a:srgbClr val="000000"/>
                </a:solidFill>
                <a:latin typeface="Calibri"/>
                <a:cs typeface="Calibri"/>
              </a:rPr>
              <a:t>yıkılmıştır.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7885" y="695631"/>
            <a:ext cx="4609519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Ne Yapılabilir?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63691"/>
            <a:ext cx="10627931" cy="1144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Depremler,</a:t>
            </a:r>
            <a:r>
              <a:rPr sz="2000" spc="17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ne</a:t>
            </a:r>
            <a:r>
              <a:rPr sz="2000" spc="28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yazık</a:t>
            </a:r>
            <a:r>
              <a:rPr sz="2000" spc="27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ki</a:t>
            </a:r>
            <a:r>
              <a:rPr sz="2000" spc="28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günümüz</a:t>
            </a:r>
            <a:r>
              <a:rPr sz="2000" spc="28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teknolojisiyle</a:t>
            </a:r>
            <a:r>
              <a:rPr sz="2000" spc="31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herhangi</a:t>
            </a:r>
            <a:r>
              <a:rPr sz="2000" spc="28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28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şekilde</a:t>
            </a:r>
            <a:r>
              <a:rPr sz="2000" spc="29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öngörülebilen</a:t>
            </a:r>
            <a:r>
              <a:rPr sz="2000" spc="30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hadiseler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değillerdir.</a:t>
            </a:r>
            <a:r>
              <a:rPr sz="2000" spc="61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Yerbilimciler</a:t>
            </a:r>
            <a:r>
              <a:rPr sz="2000" spc="55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her</a:t>
            </a:r>
            <a:r>
              <a:rPr sz="2000" spc="71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ne</a:t>
            </a:r>
            <a:r>
              <a:rPr sz="2000" spc="71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kadar</a:t>
            </a:r>
            <a:r>
              <a:rPr sz="2000" spc="71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bir</a:t>
            </a:r>
            <a:r>
              <a:rPr sz="2000" spc="719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yöntem</a:t>
            </a:r>
            <a:r>
              <a:rPr sz="2000" spc="71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bulmaya</a:t>
            </a:r>
            <a:r>
              <a:rPr sz="2000" spc="72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çalışsalar</a:t>
            </a:r>
            <a:r>
              <a:rPr sz="2000" spc="723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da</a:t>
            </a:r>
            <a:r>
              <a:rPr sz="2000" spc="71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gerçekleşecek</a:t>
            </a:r>
          </a:p>
          <a:p>
            <a:pPr marL="0" marR="0">
              <a:lnSpc>
                <a:spcPts val="216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depremleri</a:t>
            </a:r>
            <a:r>
              <a:rPr sz="2000" spc="5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en</a:t>
            </a:r>
            <a:r>
              <a:rPr sz="2000" spc="4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fazla</a:t>
            </a:r>
            <a:r>
              <a:rPr sz="2000" spc="5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tahmin</a:t>
            </a:r>
            <a:r>
              <a:rPr sz="2000" spc="4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edebilme</a:t>
            </a:r>
            <a:r>
              <a:rPr sz="2000" spc="5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yetisine</a:t>
            </a:r>
            <a:r>
              <a:rPr sz="2000" spc="56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sahiptirler.</a:t>
            </a:r>
            <a:r>
              <a:rPr sz="2000" spc="-60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Dolayısıyla</a:t>
            </a:r>
            <a:r>
              <a:rPr sz="2000" spc="5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</a:t>
            </a:r>
            <a:r>
              <a:rPr sz="2000" spc="4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önlenemeyeceği</a:t>
            </a:r>
          </a:p>
          <a:p>
            <a:pPr marL="0" marR="0">
              <a:lnSpc>
                <a:spcPts val="215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için, depremin yol açacağı zararları önleyici önlemlere başvurmak gerekir.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80" y="3489290"/>
            <a:ext cx="5838655" cy="15271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Alınabilecek önlemler üç başlık altında toplanabilir:</a:t>
            </a:r>
          </a:p>
          <a:p>
            <a:pPr marL="0" marR="0">
              <a:lnSpc>
                <a:spcPts val="2290"/>
              </a:lnSpc>
              <a:spcBef>
                <a:spcPts val="88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 öncesinde alınabilecek önlemler</a:t>
            </a:r>
          </a:p>
          <a:p>
            <a:pPr marL="0" marR="0">
              <a:lnSpc>
                <a:spcPts val="2290"/>
              </a:lnSpc>
              <a:spcBef>
                <a:spcPts val="869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 sonrasında alınabilecek önlemler</a:t>
            </a:r>
          </a:p>
          <a:p>
            <a:pPr marL="0" marR="0">
              <a:lnSpc>
                <a:spcPts val="2290"/>
              </a:lnSpc>
              <a:spcBef>
                <a:spcPts val="819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 anında alınabilecek önlemler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68680" y="636909"/>
            <a:ext cx="8189404" cy="804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32"/>
              </a:lnSpc>
              <a:spcBef>
                <a:spcPts val="0"/>
              </a:spcBef>
              <a:spcAft>
                <a:spcPts val="0"/>
              </a:spcAft>
            </a:pPr>
            <a:r>
              <a:rPr sz="5400">
                <a:solidFill>
                  <a:srgbClr val="301B2D"/>
                </a:solidFill>
                <a:latin typeface="DOGFRB+ArialMT"/>
                <a:cs typeface="DOGFRB+ArialMT"/>
              </a:rPr>
              <a:t>Apartman Deprem Sistemi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8680" y="1838992"/>
            <a:ext cx="10628604" cy="565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Apartman</a:t>
            </a:r>
            <a:r>
              <a:rPr sz="2000" spc="18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</a:t>
            </a:r>
            <a:r>
              <a:rPr sz="2000" spc="19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Sistemi,</a:t>
            </a:r>
            <a:r>
              <a:rPr sz="2000" spc="19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binalarda</a:t>
            </a:r>
            <a:r>
              <a:rPr sz="2000" spc="20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bulunacak,</a:t>
            </a:r>
            <a:r>
              <a:rPr sz="2000" spc="195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ilgili</a:t>
            </a:r>
            <a:r>
              <a:rPr sz="2000" spc="222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anlarda</a:t>
            </a:r>
            <a:r>
              <a:rPr sz="2000" spc="197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depremzedelerin</a:t>
            </a:r>
            <a:r>
              <a:rPr sz="2000" spc="198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güvenliği</a:t>
            </a:r>
            <a:r>
              <a:rPr sz="2000" spc="211">
                <a:solidFill>
                  <a:srgbClr val="000000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ve</a:t>
            </a:r>
          </a:p>
          <a:p>
            <a:pPr marL="0" marR="0">
              <a:lnSpc>
                <a:spcPts val="1919"/>
              </a:lnSpc>
              <a:spcBef>
                <a:spcPts val="5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kurtarma ekiplerinin organize edilmesi adına hizmet verecek olan bir sistemdir.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8680" y="2453672"/>
            <a:ext cx="7728668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DOGFRB+ArialMT"/>
                <a:cs typeface="DOGFRB+ArialMT"/>
              </a:rPr>
              <a:t>Apartman Deprem Sisteminin birden fazla amacı vardır bu amaçlar: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8680" y="2811372"/>
            <a:ext cx="7682595" cy="33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 olduğu anda depremin olduğunu fark edebilecek bir sistemdir.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8680" y="3182212"/>
            <a:ext cx="10628728" cy="10688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  <a:r>
              <a:rPr sz="2000" spc="45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anında</a:t>
            </a:r>
            <a:r>
              <a:rPr sz="2000" spc="48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apartman</a:t>
            </a:r>
            <a:r>
              <a:rPr sz="2000" spc="49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girişindeki</a:t>
            </a:r>
            <a:r>
              <a:rPr sz="2000" spc="5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bir</a:t>
            </a:r>
            <a:r>
              <a:rPr sz="2000" spc="4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kamera</a:t>
            </a:r>
            <a:r>
              <a:rPr sz="2000" spc="4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yardımıyla</a:t>
            </a:r>
            <a:r>
              <a:rPr sz="2000" spc="43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  <a:r>
              <a:rPr sz="2000" spc="46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anında</a:t>
            </a:r>
            <a:r>
              <a:rPr sz="2000" spc="48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apartman</a:t>
            </a:r>
            <a:r>
              <a:rPr sz="2000" spc="49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içerinde</a:t>
            </a:r>
          </a:p>
          <a:p>
            <a:pPr marL="228600" marR="0">
              <a:lnSpc>
                <a:spcPts val="191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bulunan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</a:t>
            </a:r>
            <a:r>
              <a:rPr sz="20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sayısını tutabilen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ve bu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insanları</a:t>
            </a:r>
            <a:r>
              <a:rPr sz="2000" spc="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kadın, çocuk,</a:t>
            </a:r>
            <a:r>
              <a:rPr sz="20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yaşlı, vb.. olarak sınıflandırabilen</a:t>
            </a:r>
            <a:r>
              <a:rPr sz="20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ve bu</a:t>
            </a:r>
          </a:p>
          <a:p>
            <a:pPr marL="22860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insanların</a:t>
            </a:r>
            <a:r>
              <a:rPr sz="2000" spc="1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daire</a:t>
            </a:r>
            <a:r>
              <a:rPr sz="2000" spc="1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bilgilerini</a:t>
            </a:r>
            <a:r>
              <a:rPr sz="2000" spc="16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tutarak</a:t>
            </a:r>
            <a:r>
              <a:rPr sz="2000" spc="9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olası</a:t>
            </a:r>
            <a:r>
              <a:rPr sz="2000" spc="14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bir</a:t>
            </a:r>
            <a:r>
              <a:rPr sz="2000" spc="13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enkaz</a:t>
            </a:r>
            <a:r>
              <a:rPr sz="2000" spc="10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durumunda</a:t>
            </a:r>
            <a:r>
              <a:rPr sz="2000" spc="14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insanların</a:t>
            </a:r>
            <a:r>
              <a:rPr sz="2000" spc="1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nerelerde</a:t>
            </a:r>
            <a:r>
              <a:rPr sz="2000" spc="1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bulunabileceğini</a:t>
            </a:r>
          </a:p>
          <a:p>
            <a:pPr marL="228600" marR="0">
              <a:lnSpc>
                <a:spcPts val="1919"/>
              </a:lnSpc>
              <a:spcBef>
                <a:spcPts val="5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öngörebilen</a:t>
            </a:r>
            <a:r>
              <a:rPr sz="2000" spc="45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bir sistemdir.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8680" y="4284571"/>
            <a:ext cx="10205832" cy="3372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Depremden sonra oluşan enkazlardan insanları kurtarmak için bir ses tanıma sistemine sahiptir.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8680" y="4655411"/>
            <a:ext cx="10630292" cy="5811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2050" spc="513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Depremden</a:t>
            </a:r>
            <a:r>
              <a:rPr sz="2000" spc="7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sonra</a:t>
            </a:r>
            <a:r>
              <a:rPr sz="2000" spc="5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oluşan</a:t>
            </a:r>
            <a:r>
              <a:rPr sz="2000" spc="9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enkazların</a:t>
            </a:r>
            <a:r>
              <a:rPr sz="2000" spc="7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altında</a:t>
            </a:r>
            <a:r>
              <a:rPr sz="2000" spc="9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bulunan</a:t>
            </a:r>
            <a:r>
              <a:rPr sz="2000" spc="9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insanların</a:t>
            </a:r>
            <a:r>
              <a:rPr sz="2000" spc="1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kalp</a:t>
            </a:r>
            <a:r>
              <a:rPr sz="2000" spc="6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ritim</a:t>
            </a:r>
            <a:r>
              <a:rPr sz="2000" spc="9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seslerinden</a:t>
            </a:r>
            <a:r>
              <a:rPr sz="2000" spc="1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</a:t>
            </a:r>
            <a:r>
              <a:rPr sz="2000" spc="9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sayısını</a:t>
            </a:r>
          </a:p>
          <a:p>
            <a:pPr marL="228600" marR="0">
              <a:lnSpc>
                <a:spcPts val="1919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tahmini yapabilen bir sisteme sahiptir.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8680" y="5315279"/>
            <a:ext cx="10631387" cy="77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Özet olarak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ele</a:t>
            </a:r>
            <a:r>
              <a:rPr sz="2000" spc="7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aldığımızda</a:t>
            </a:r>
            <a:r>
              <a:rPr sz="2000" spc="3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Apartman</a:t>
            </a:r>
            <a:r>
              <a:rPr sz="2000" spc="8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  <a:r>
              <a:rPr sz="2000" spc="4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Sisteminin</a:t>
            </a:r>
            <a:r>
              <a:rPr sz="2000" spc="5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amacı</a:t>
            </a:r>
            <a:r>
              <a:rPr sz="2000" spc="8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deprem</a:t>
            </a:r>
            <a:r>
              <a:rPr sz="2000" spc="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olduğu</a:t>
            </a:r>
            <a:r>
              <a:rPr sz="2000" spc="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andan</a:t>
            </a:r>
            <a:r>
              <a:rPr sz="2000" spc="6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itibaren</a:t>
            </a:r>
            <a:r>
              <a:rPr sz="2000" spc="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enkaz</a:t>
            </a:r>
          </a:p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altında</a:t>
            </a:r>
            <a:r>
              <a:rPr sz="2000" spc="17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kalan</a:t>
            </a:r>
            <a:r>
              <a:rPr sz="2000" spc="1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insanlardan</a:t>
            </a:r>
            <a:r>
              <a:rPr sz="2000" spc="17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her</a:t>
            </a:r>
            <a:r>
              <a:rPr sz="2000" spc="17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biri</a:t>
            </a:r>
            <a:r>
              <a:rPr sz="2000" spc="17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kurtarılana</a:t>
            </a:r>
            <a:r>
              <a:rPr sz="2000" spc="1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kadar</a:t>
            </a:r>
            <a:r>
              <a:rPr sz="2000" spc="14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kurtarma</a:t>
            </a:r>
            <a:r>
              <a:rPr sz="2000" spc="1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ekiplerine</a:t>
            </a:r>
            <a:r>
              <a:rPr sz="2000" spc="20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gerekli</a:t>
            </a:r>
            <a:r>
              <a:rPr sz="2000" spc="1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ve</a:t>
            </a:r>
            <a:r>
              <a:rPr sz="2000" spc="15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doğru</a:t>
            </a:r>
            <a:r>
              <a:rPr sz="2000" spc="16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bilgiyi</a:t>
            </a:r>
            <a:r>
              <a:rPr sz="2000" spc="17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canlı</a:t>
            </a:r>
          </a:p>
          <a:p>
            <a:pPr marL="0" marR="0">
              <a:lnSpc>
                <a:spcPts val="1920"/>
              </a:lnSpc>
              <a:spcBef>
                <a:spcPts val="0"/>
              </a:spcBef>
              <a:spcAft>
                <a:spcPts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olarak verebilmesidir.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46655" y="2605053"/>
            <a:ext cx="4094640" cy="6623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915"/>
              </a:lnSpc>
              <a:spcBef>
                <a:spcPts val="0"/>
              </a:spcBef>
              <a:spcAft>
                <a:spcPts val="0"/>
              </a:spcAft>
            </a:pPr>
            <a:r>
              <a:rPr sz="4400">
                <a:solidFill>
                  <a:srgbClr val="FFFFFF"/>
                </a:solidFill>
                <a:latin typeface="DOGFRB+ArialMT"/>
                <a:cs typeface="DOGFRB+ArialMT"/>
              </a:rPr>
              <a:t>Deprem Oluyor!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19162" y="3454598"/>
            <a:ext cx="5754423" cy="1295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66"/>
              </a:lnSpc>
              <a:spcBef>
                <a:spcPts val="0"/>
              </a:spcBef>
              <a:spcAft>
                <a:spcPts val="0"/>
              </a:spcAft>
            </a:pPr>
            <a:r>
              <a:rPr sz="1850">
                <a:solidFill>
                  <a:srgbClr val="76426E"/>
                </a:solidFill>
                <a:latin typeface="DOGFRB+ArialMT"/>
                <a:cs typeface="DOGFRB+ArialMT"/>
              </a:rPr>
              <a:t>•</a:t>
            </a:r>
            <a:r>
              <a:rPr sz="1850" spc="638">
                <a:solidFill>
                  <a:srgbClr val="76426E"/>
                </a:solidFill>
                <a:latin typeface="DOGFRB+ArialMT"/>
                <a:cs typeface="DOGFRB+ArialMT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Apartman</a:t>
            </a:r>
            <a:r>
              <a:rPr sz="1800" spc="73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Deprem</a:t>
            </a:r>
            <a:r>
              <a:rPr sz="1800" spc="72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Sisteminde</a:t>
            </a:r>
            <a:r>
              <a:rPr sz="1800" spc="70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bulunan</a:t>
            </a:r>
            <a:r>
              <a:rPr sz="1800" spc="75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deprem</a:t>
            </a:r>
            <a:r>
              <a:rPr sz="1800" spc="72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anını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algılayabilen</a:t>
            </a:r>
            <a:r>
              <a:rPr sz="1800" spc="8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bir</a:t>
            </a:r>
            <a:r>
              <a:rPr sz="1800" spc="90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sensör</a:t>
            </a:r>
            <a:r>
              <a:rPr sz="1800" spc="90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vardır.</a:t>
            </a:r>
            <a:r>
              <a:rPr sz="1800" spc="66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800" spc="90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sensörün</a:t>
            </a:r>
            <a:r>
              <a:rPr sz="1800" spc="91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çalışma</a:t>
            </a:r>
          </a:p>
          <a:p>
            <a:pPr marL="228600" marR="0">
              <a:lnSpc>
                <a:spcPts val="1800"/>
              </a:lnSpc>
              <a:spcBef>
                <a:spcPts val="194"/>
              </a:spcBef>
              <a:spcAft>
                <a:spcPts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mantığı</a:t>
            </a:r>
            <a:r>
              <a:rPr sz="1800" spc="13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ilkel</a:t>
            </a:r>
            <a:r>
              <a:rPr sz="1800" spc="130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sismograflara</a:t>
            </a:r>
            <a:r>
              <a:rPr sz="1800" spc="12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benzetilebilir.</a:t>
            </a:r>
            <a:r>
              <a:rPr sz="1800" spc="114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Apartman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sallanmaya</a:t>
            </a:r>
            <a:r>
              <a:rPr sz="1800" spc="163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başladığı</a:t>
            </a:r>
            <a:r>
              <a:rPr sz="1800" spc="232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anda</a:t>
            </a:r>
            <a:r>
              <a:rPr sz="1800" spc="23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aktif</a:t>
            </a:r>
            <a:r>
              <a:rPr sz="1800" spc="196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olan</a:t>
            </a:r>
            <a:r>
              <a:rPr sz="1800" spc="227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bu</a:t>
            </a:r>
            <a:r>
              <a:rPr sz="1800" spc="23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sistem</a:t>
            </a:r>
            <a:r>
              <a:rPr sz="1800" spc="178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meydana</a:t>
            </a:r>
          </a:p>
          <a:p>
            <a:pPr marL="228600" marR="0">
              <a:lnSpc>
                <a:spcPts val="1800"/>
              </a:lnSpc>
              <a:spcBef>
                <a:spcPts val="144"/>
              </a:spcBef>
              <a:spcAft>
                <a:spcPts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gelen depremlerden aldığı veriler ile kendini geliştirebilir.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cp:revision>1</cp:revision>
  <dcterms:modified xsi:type="dcterms:W3CDTF">2023-03-05T20:11:21Z</dcterms:modified>
</cp:coreProperties>
</file>